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53" r:id="rId5"/>
    <p:sldId id="329" r:id="rId6"/>
    <p:sldId id="354" r:id="rId7"/>
    <p:sldId id="331" r:id="rId8"/>
    <p:sldId id="347" r:id="rId9"/>
    <p:sldId id="348" r:id="rId10"/>
    <p:sldId id="349" r:id="rId11"/>
    <p:sldId id="350" r:id="rId12"/>
    <p:sldId id="351" r:id="rId13"/>
    <p:sldId id="352" r:id="rId14"/>
    <p:sldId id="355" r:id="rId15"/>
    <p:sldId id="257" r:id="rId16"/>
    <p:sldId id="258" r:id="rId17"/>
    <p:sldId id="259" r:id="rId18"/>
    <p:sldId id="357" r:id="rId19"/>
    <p:sldId id="358" r:id="rId20"/>
    <p:sldId id="359" r:id="rId21"/>
    <p:sldId id="345" r:id="rId22"/>
    <p:sldId id="3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6" autoAdjust="0"/>
    <p:restoredTop sz="95706" autoAdjust="0"/>
  </p:normalViewPr>
  <p:slideViewPr>
    <p:cSldViewPr snapToGrid="0">
      <p:cViewPr varScale="1">
        <p:scale>
          <a:sx n="122" d="100"/>
          <a:sy n="122" d="100"/>
        </p:scale>
        <p:origin x="288"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lkit Pal" userId="32448644f12c12cc" providerId="LiveId" clId="{306CBF3C-89C4-4A0C-B5A3-47AAC87093FC}"/>
    <pc:docChg chg="modSld">
      <pc:chgData name="Pulkit Pal" userId="32448644f12c12cc" providerId="LiveId" clId="{306CBF3C-89C4-4A0C-B5A3-47AAC87093FC}" dt="2024-11-11T09:41:49.605" v="14" actId="20577"/>
      <pc:docMkLst>
        <pc:docMk/>
      </pc:docMkLst>
      <pc:sldChg chg="modSp mod">
        <pc:chgData name="Pulkit Pal" userId="32448644f12c12cc" providerId="LiveId" clId="{306CBF3C-89C4-4A0C-B5A3-47AAC87093FC}" dt="2024-11-11T09:41:49.605" v="14" actId="20577"/>
        <pc:sldMkLst>
          <pc:docMk/>
          <pc:sldMk cId="512396665" sldId="348"/>
        </pc:sldMkLst>
        <pc:spChg chg="mod">
          <ac:chgData name="Pulkit Pal" userId="32448644f12c12cc" providerId="LiveId" clId="{306CBF3C-89C4-4A0C-B5A3-47AAC87093FC}" dt="2024-11-11T09:41:49.605" v="14" actId="20577"/>
          <ac:spMkLst>
            <pc:docMk/>
            <pc:sldMk cId="512396665" sldId="348"/>
            <ac:spMk id="4" creationId="{B83B2F5C-D09B-2126-5784-589918E6E1A2}"/>
          </ac:spMkLst>
        </pc:spChg>
        <pc:spChg chg="mod">
          <ac:chgData name="Pulkit Pal" userId="32448644f12c12cc" providerId="LiveId" clId="{306CBF3C-89C4-4A0C-B5A3-47AAC87093FC}" dt="2024-11-11T09:41:38.460" v="13" actId="20577"/>
          <ac:spMkLst>
            <pc:docMk/>
            <pc:sldMk cId="512396665" sldId="348"/>
            <ac:spMk id="5" creationId="{19443C06-A530-329A-9ECC-3E0484827D92}"/>
          </ac:spMkLst>
        </pc:spChg>
      </pc:sldChg>
      <pc:sldChg chg="modSp mod">
        <pc:chgData name="Pulkit Pal" userId="32448644f12c12cc" providerId="LiveId" clId="{306CBF3C-89C4-4A0C-B5A3-47AAC87093FC}" dt="2024-11-11T09:41:16.672" v="8" actId="20577"/>
        <pc:sldMkLst>
          <pc:docMk/>
          <pc:sldMk cId="858159323" sldId="353"/>
        </pc:sldMkLst>
        <pc:spChg chg="mod">
          <ac:chgData name="Pulkit Pal" userId="32448644f12c12cc" providerId="LiveId" clId="{306CBF3C-89C4-4A0C-B5A3-47AAC87093FC}" dt="2024-11-11T09:41:16.672" v="8" actId="20577"/>
          <ac:spMkLst>
            <pc:docMk/>
            <pc:sldMk cId="858159323" sldId="353"/>
            <ac:spMk id="4" creationId="{F7C09E8F-C241-2F75-70EA-32EC69551E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11/13/24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5C01D-0982-9D64-01D4-093D59B76C22}"/>
              </a:ext>
            </a:extLst>
          </p:cNvPr>
          <p:cNvSpPr>
            <a:spLocks noGrp="1"/>
          </p:cNvSpPr>
          <p:nvPr>
            <p:ph type="dt" sz="half" idx="10"/>
          </p:nvPr>
        </p:nvSpPr>
        <p:spPr/>
        <p:txBody>
          <a:bodyPr/>
          <a:lstStyle/>
          <a:p>
            <a:fld id="{0B044235-EEBA-45F9-8C40-8BF04BBFE58A}" type="datetimeFigureOut">
              <a:rPr lang="en-IN" smtClean="0"/>
              <a:t>13/11/24</a:t>
            </a:fld>
            <a:endParaRPr lang="en-IN"/>
          </a:p>
        </p:txBody>
      </p:sp>
      <p:sp>
        <p:nvSpPr>
          <p:cNvPr id="3" name="Footer Placeholder 2">
            <a:extLst>
              <a:ext uri="{FF2B5EF4-FFF2-40B4-BE49-F238E27FC236}">
                <a16:creationId xmlns:a16="http://schemas.microsoft.com/office/drawing/2014/main" id="{76C3DBC1-D95F-1256-BB27-9259537F25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0F8422-CFAE-7EFB-C081-EDA0903885E9}"/>
              </a:ext>
            </a:extLst>
          </p:cNvPr>
          <p:cNvSpPr>
            <a:spLocks noGrp="1"/>
          </p:cNvSpPr>
          <p:nvPr>
            <p:ph type="sldNum" sz="quarter" idx="12"/>
          </p:nvPr>
        </p:nvSpPr>
        <p:spPr/>
        <p:txBody>
          <a:bodyPr/>
          <a:lstStyle/>
          <a:p>
            <a:fld id="{2AC41133-110E-487C-8D54-658019BA149F}" type="slidenum">
              <a:rPr lang="en-IN" smtClean="0"/>
              <a:t>‹#›</a:t>
            </a:fld>
            <a:endParaRPr lang="en-IN"/>
          </a:p>
        </p:txBody>
      </p:sp>
    </p:spTree>
    <p:extLst>
      <p:ext uri="{BB962C8B-B14F-4D97-AF65-F5344CB8AC3E}">
        <p14:creationId xmlns:p14="http://schemas.microsoft.com/office/powerpoint/2010/main" val="63443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 id="2147483686" r:id="rId14"/>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Jarvis-</a:t>
            </a:r>
            <a:r>
              <a:rPr lang="en-US" sz="3200" dirty="0"/>
              <a:t>music recommendation bot</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7"/>
            <a:ext cx="5321808" cy="2057739"/>
          </a:xfrm>
        </p:spPr>
        <p:txBody>
          <a:bodyPr>
            <a:normAutofit/>
          </a:bodyPr>
          <a:lstStyle/>
          <a:p>
            <a:r>
              <a:rPr lang="en-US" sz="1600" dirty="0"/>
              <a:t>Dhruv Sharma-11023210198</a:t>
            </a:r>
          </a:p>
          <a:p>
            <a:r>
              <a:rPr lang="en-US" sz="1600" dirty="0"/>
              <a:t>Akshat Jain-11023210142</a:t>
            </a:r>
          </a:p>
          <a:p>
            <a:r>
              <a:rPr lang="en-US" sz="1600" dirty="0"/>
              <a:t>Pulkit Pal-11023210173</a:t>
            </a:r>
          </a:p>
          <a:p>
            <a:endParaRPr lang="en-US" sz="1600" dirty="0"/>
          </a:p>
          <a:p>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p:txBody>
          <a:bodyPr/>
          <a:lstStyle/>
          <a:p>
            <a:r>
              <a:rPr lang="en-US" dirty="0"/>
              <a:t>FLASK</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7" name="Content Placeholder 6">
            <a:extLst>
              <a:ext uri="{FF2B5EF4-FFF2-40B4-BE49-F238E27FC236}">
                <a16:creationId xmlns:a16="http://schemas.microsoft.com/office/drawing/2014/main" id="{F23BCC55-E809-546B-56DC-74D1CD8EFF82}"/>
              </a:ext>
            </a:extLst>
          </p:cNvPr>
          <p:cNvSpPr>
            <a:spLocks noGrp="1"/>
          </p:cNvSpPr>
          <p:nvPr>
            <p:ph sz="quarter" idx="13"/>
          </p:nvPr>
        </p:nvSpPr>
        <p:spPr/>
        <p:txBody>
          <a:bodyPr/>
          <a:lstStyle/>
          <a:p>
            <a:r>
              <a:rPr lang="en-US" dirty="0"/>
              <a:t>Flask is a lightweight, flexible web framework for Python that is widely used to create web applications, APIs, and microservices. Known for its simplicity and ease of use, Flask provides a basic structure for developing web applications without the additional overhead of more full-featured frameworks like Django.</a:t>
            </a:r>
            <a:endParaRPr lang="en-IN" dirty="0"/>
          </a:p>
        </p:txBody>
      </p:sp>
    </p:spTree>
    <p:extLst>
      <p:ext uri="{BB962C8B-B14F-4D97-AF65-F5344CB8AC3E}">
        <p14:creationId xmlns:p14="http://schemas.microsoft.com/office/powerpoint/2010/main" val="331677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401" y="59435"/>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5"/>
            <a:ext cx="9144000" cy="2423161"/>
          </a:xfrm>
        </p:spPr>
        <p:txBody>
          <a:bodyPr/>
          <a:lstStyle/>
          <a:p>
            <a:pPr>
              <a:lnSpc>
                <a:spcPts val="1425"/>
              </a:lnSpc>
            </a:pPr>
            <a:br>
              <a:rPr lang="en-IN" sz="800" b="0" dirty="0">
                <a:solidFill>
                  <a:srgbClr val="CCCCCC"/>
                </a:solidFill>
                <a:effectLst/>
                <a:latin typeface="Consolas" panose="020B0609020204030204" pitchFamily="49" charset="0"/>
              </a:rPr>
            </a:br>
            <a:br>
              <a:rPr lang="en-IN" sz="800" b="0" dirty="0">
                <a:solidFill>
                  <a:srgbClr val="CCCCCC"/>
                </a:solidFill>
                <a:effectLst/>
                <a:latin typeface="Consolas" panose="020B0609020204030204" pitchFamily="49" charset="0"/>
              </a:rPr>
            </a:br>
            <a:endParaRPr lang="en-US" sz="1200"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normAutofit/>
          </a:bodyPr>
          <a:lstStyle/>
          <a:p>
            <a:r>
              <a:rPr lang="en-US" sz="4000" b="1" i="1" dirty="0">
                <a:latin typeface="Algerian" panose="04020705040A02060702" pitchFamily="82" charset="0"/>
              </a:rPr>
              <a:t>input</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275600-0DFA-CBC3-4C9C-769F5C4E370D}"/>
              </a:ext>
            </a:extLst>
          </p:cNvPr>
          <p:cNvSpPr txBox="1"/>
          <p:nvPr/>
        </p:nvSpPr>
        <p:spPr>
          <a:xfrm>
            <a:off x="78658" y="216310"/>
            <a:ext cx="12113342" cy="4595232"/>
          </a:xfrm>
          <a:prstGeom prst="rect">
            <a:avLst/>
          </a:prstGeom>
          <a:noFill/>
        </p:spPr>
        <p:txBody>
          <a:bodyPr wrap="square" rtlCol="0">
            <a:spAutoFit/>
          </a:bodyPr>
          <a:lstStyle/>
          <a:p>
            <a:pPr>
              <a:lnSpc>
                <a:spcPts val="1425"/>
              </a:lnSpc>
            </a:pPr>
            <a:r>
              <a:rPr lang="en-IN" b="0" dirty="0">
                <a:solidFill>
                  <a:srgbClr val="CCCCCC"/>
                </a:solidFill>
                <a:effectLst/>
                <a:latin typeface="Consolas" panose="020B0609020204030204" pitchFamily="49" charset="0"/>
              </a:rPr>
              <a:t>#html </a:t>
            </a: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DOCTYPE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lang</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en</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charset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"UTF-8"</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"viewport"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content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"width=device-width, initial-scale=1.0"</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Jarvis - Music Recommendation Bot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url_for</a:t>
            </a:r>
            <a:r>
              <a:rPr lang="en-IN" b="0" dirty="0">
                <a:solidFill>
                  <a:srgbClr val="CE9178"/>
                </a:solidFill>
                <a:effectLst/>
                <a:latin typeface="Consolas" panose="020B0609020204030204" pitchFamily="49" charset="0"/>
              </a:rPr>
              <a:t>('static', filename='style.css') }}"</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"container"</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Jarvis - Music Recommendation Bot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form</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method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"POST"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input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"text"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user_input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placeholder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"Enter your text here..."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required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"submit"</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Submit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form</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"message"</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 message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br>
              <a:rPr lang="en-IN" b="0" dirty="0">
                <a:solidFill>
                  <a:srgbClr val="CCCCCC"/>
                </a:solidFill>
                <a:effectLst/>
                <a:latin typeface="Consolas" panose="020B0609020204030204" pitchFamily="49" charset="0"/>
              </a:rPr>
            </a:br>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59413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D3EE2-65B7-FFC4-55F9-61B607064F13}"/>
              </a:ext>
            </a:extLst>
          </p:cNvPr>
          <p:cNvSpPr txBox="1"/>
          <p:nvPr/>
        </p:nvSpPr>
        <p:spPr>
          <a:xfrm>
            <a:off x="0" y="88490"/>
            <a:ext cx="12192000" cy="286360"/>
          </a:xfrm>
          <a:prstGeom prst="rect">
            <a:avLst/>
          </a:prstGeom>
          <a:noFill/>
        </p:spPr>
        <p:txBody>
          <a:bodyPr wrap="square" rtlCol="0">
            <a:spAutoFit/>
          </a:bodyPr>
          <a:lstStyle/>
          <a:p>
            <a:pPr>
              <a:lnSpc>
                <a:spcPts val="1425"/>
              </a:lnSpc>
            </a:pPr>
            <a:endParaRPr lang="en-IN" b="0" dirty="0">
              <a:solidFill>
                <a:srgbClr val="CCCC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FC9993DC-8EB3-5366-D262-EDC768965F01}"/>
              </a:ext>
            </a:extLst>
          </p:cNvPr>
          <p:cNvSpPr txBox="1"/>
          <p:nvPr/>
        </p:nvSpPr>
        <p:spPr>
          <a:xfrm>
            <a:off x="0" y="88490"/>
            <a:ext cx="12192000" cy="7012176"/>
          </a:xfrm>
          <a:prstGeom prst="rect">
            <a:avLst/>
          </a:prstGeom>
          <a:noFill/>
        </p:spPr>
        <p:txBody>
          <a:bodyPr wrap="square" rtlCol="0">
            <a:spAutoFit/>
          </a:bodyPr>
          <a:lstStyle/>
          <a:p>
            <a:pPr>
              <a:lnSpc>
                <a:spcPts val="1425"/>
              </a:lnSpc>
            </a:pPr>
            <a:r>
              <a:rPr lang="en-IN" b="0" dirty="0" err="1">
                <a:solidFill>
                  <a:srgbClr val="CCCCCC"/>
                </a:solidFill>
                <a:effectLst/>
                <a:latin typeface="Consolas" panose="020B0609020204030204" pitchFamily="49" charset="0"/>
              </a:rPr>
              <a:t>css</a:t>
            </a:r>
            <a:endParaRPr lang="en-IN" b="0" dirty="0">
              <a:solidFill>
                <a:srgbClr val="CCCCCC"/>
              </a:solidFill>
              <a:effectLst/>
              <a:latin typeface="Consolas" panose="020B0609020204030204" pitchFamily="49" charset="0"/>
            </a:endParaRPr>
          </a:p>
          <a:p>
            <a:pPr>
              <a:lnSpc>
                <a:spcPts val="1425"/>
              </a:lnSpc>
            </a:pPr>
            <a:r>
              <a:rPr lang="en-IN" b="0" dirty="0">
                <a:solidFill>
                  <a:srgbClr val="D7BA7D"/>
                </a:solidFill>
                <a:effectLst/>
                <a:latin typeface="Consolas" panose="020B0609020204030204" pitchFamily="49" charset="0"/>
              </a:rPr>
              <a:t>body</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font-family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Arial</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sans-serif</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#e0f7fa</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display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flex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justify-content</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align-items</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height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100vh</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.container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#ffffff</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30px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box-shadow</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4px</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15px</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rgba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0.2</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max-width</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500px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width</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text-align</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transition</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all</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0.3s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ease-in-out</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a:t>
            </a:r>
            <a:r>
              <a:rPr lang="en-IN" b="0" dirty="0" err="1">
                <a:solidFill>
                  <a:srgbClr val="D7BA7D"/>
                </a:solidFill>
                <a:effectLst/>
                <a:latin typeface="Consolas" panose="020B0609020204030204" pitchFamily="49" charset="0"/>
              </a:rPr>
              <a:t>container:hover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transform</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translateY</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h1</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margin-bottom</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20px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#00796b</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form</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display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flex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flex-direction</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column</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gap</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214392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D12E8-9C47-FC78-A40E-84280EFD1520}"/>
              </a:ext>
            </a:extLst>
          </p:cNvPr>
          <p:cNvSpPr txBox="1"/>
          <p:nvPr/>
        </p:nvSpPr>
        <p:spPr>
          <a:xfrm>
            <a:off x="0" y="98323"/>
            <a:ext cx="12064181" cy="5037276"/>
          </a:xfrm>
          <a:prstGeom prst="rect">
            <a:avLst/>
          </a:prstGeom>
          <a:noFill/>
        </p:spPr>
        <p:txBody>
          <a:bodyPr wrap="square" rtlCol="0">
            <a:spAutoFit/>
          </a:bodyPr>
          <a:lstStyle/>
          <a:p>
            <a:pPr>
              <a:lnSpc>
                <a:spcPts val="1425"/>
              </a:lnSpc>
            </a:pPr>
            <a:r>
              <a:rPr lang="en-IN" b="0" dirty="0">
                <a:solidFill>
                  <a:srgbClr val="D7BA7D"/>
                </a:solidFill>
                <a:effectLst/>
                <a:latin typeface="Consolas" panose="020B0609020204030204" pitchFamily="49" charset="0"/>
              </a:rPr>
              <a:t>input</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1px</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solid</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#ccc</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font-size</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16px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button</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none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#00796b</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white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cursor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pointer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font-size</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16px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transition</a:t>
            </a:r>
            <a:r>
              <a:rPr lang="en-IN" b="0" dirty="0">
                <a:solidFill>
                  <a:srgbClr val="CCCCCC"/>
                </a:solidFill>
                <a:effectLst/>
                <a:latin typeface="Consolas" panose="020B0609020204030204" pitchFamily="49" charset="0"/>
              </a:rPr>
              <a:t>: background-</a:t>
            </a:r>
            <a:r>
              <a:rPr lang="en-IN" b="0" dirty="0" err="1">
                <a:solidFill>
                  <a:srgbClr val="CCCCCC"/>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0.3s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ease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err="1">
                <a:solidFill>
                  <a:srgbClr val="D7BA7D"/>
                </a:solidFill>
                <a:effectLst/>
                <a:latin typeface="Consolas" panose="020B0609020204030204" pitchFamily="49" charset="0"/>
              </a:rPr>
              <a:t>button:hover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#004d40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.message</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margin-top</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20px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#555</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87848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899498-554D-98F4-E5A1-0D79D7EC43A1}"/>
              </a:ext>
            </a:extLst>
          </p:cNvPr>
          <p:cNvPicPr>
            <a:picLocks noChangeAspect="1"/>
          </p:cNvPicPr>
          <p:nvPr/>
        </p:nvPicPr>
        <p:blipFill>
          <a:blip r:embed="rId2"/>
          <a:stretch>
            <a:fillRect/>
          </a:stretch>
        </p:blipFill>
        <p:spPr>
          <a:xfrm>
            <a:off x="6096000" y="171996"/>
            <a:ext cx="5368213" cy="3158406"/>
          </a:xfrm>
          <a:prstGeom prst="rect">
            <a:avLst/>
          </a:prstGeom>
        </p:spPr>
      </p:pic>
      <p:pic>
        <p:nvPicPr>
          <p:cNvPr id="16" name="Picture Placeholder 15">
            <a:extLst>
              <a:ext uri="{FF2B5EF4-FFF2-40B4-BE49-F238E27FC236}">
                <a16:creationId xmlns:a16="http://schemas.microsoft.com/office/drawing/2014/main" id="{32D45EFE-4864-87BD-7317-479C6E49BDAB}"/>
              </a:ext>
            </a:extLst>
          </p:cNvPr>
          <p:cNvPicPr>
            <a:picLocks noGrp="1" noChangeAspect="1"/>
          </p:cNvPicPr>
          <p:nvPr>
            <p:ph type="pic" sz="quarter" idx="10"/>
          </p:nvPr>
        </p:nvPicPr>
        <p:blipFill>
          <a:blip r:embed="rId3"/>
          <a:srcRect t="17904" b="17904"/>
          <a:stretch>
            <a:fillRect/>
          </a:stretch>
        </p:blipFill>
        <p:spPr>
          <a:xfrm>
            <a:off x="914398" y="128574"/>
            <a:ext cx="4682069" cy="3222182"/>
          </a:xfrm>
        </p:spPr>
      </p:pic>
    </p:spTree>
    <p:extLst>
      <p:ext uri="{BB962C8B-B14F-4D97-AF65-F5344CB8AC3E}">
        <p14:creationId xmlns:p14="http://schemas.microsoft.com/office/powerpoint/2010/main" val="338741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08911FB-F10E-8FDF-968B-479FA9E5E18A}"/>
              </a:ext>
            </a:extLst>
          </p:cNvPr>
          <p:cNvPicPr>
            <a:picLocks noGrp="1" noChangeAspect="1"/>
          </p:cNvPicPr>
          <p:nvPr>
            <p:ph type="pic" sz="quarter" idx="10"/>
          </p:nvPr>
        </p:nvPicPr>
        <p:blipFill>
          <a:blip r:embed="rId2"/>
          <a:srcRect t="21453" b="21453"/>
          <a:stretch>
            <a:fillRect/>
          </a:stretch>
        </p:blipFill>
        <p:spPr>
          <a:xfrm>
            <a:off x="135466" y="189315"/>
            <a:ext cx="5596467" cy="3596301"/>
          </a:xfrm>
        </p:spPr>
      </p:pic>
      <p:pic>
        <p:nvPicPr>
          <p:cNvPr id="15" name="Picture 14">
            <a:extLst>
              <a:ext uri="{FF2B5EF4-FFF2-40B4-BE49-F238E27FC236}">
                <a16:creationId xmlns:a16="http://schemas.microsoft.com/office/drawing/2014/main" id="{232C4C1A-4B31-9A0A-3DF2-26D9617B9463}"/>
              </a:ext>
            </a:extLst>
          </p:cNvPr>
          <p:cNvPicPr>
            <a:picLocks noChangeAspect="1"/>
          </p:cNvPicPr>
          <p:nvPr/>
        </p:nvPicPr>
        <p:blipFill>
          <a:blip r:embed="rId3"/>
          <a:stretch>
            <a:fillRect/>
          </a:stretch>
        </p:blipFill>
        <p:spPr>
          <a:xfrm>
            <a:off x="5937164" y="189315"/>
            <a:ext cx="5673818" cy="3596301"/>
          </a:xfrm>
          <a:prstGeom prst="rect">
            <a:avLst/>
          </a:prstGeom>
        </p:spPr>
      </p:pic>
    </p:spTree>
    <p:extLst>
      <p:ext uri="{BB962C8B-B14F-4D97-AF65-F5344CB8AC3E}">
        <p14:creationId xmlns:p14="http://schemas.microsoft.com/office/powerpoint/2010/main" val="37075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ADDCF1D-164E-3AF3-239A-6E1FF18EFD0E}"/>
              </a:ext>
            </a:extLst>
          </p:cNvPr>
          <p:cNvPicPr>
            <a:picLocks noGrp="1" noChangeAspect="1"/>
          </p:cNvPicPr>
          <p:nvPr>
            <p:ph type="pic" sz="quarter" idx="10"/>
          </p:nvPr>
        </p:nvPicPr>
        <p:blipFill>
          <a:blip r:embed="rId2"/>
          <a:srcRect t="8821" b="8821"/>
          <a:stretch>
            <a:fillRect/>
          </a:stretch>
        </p:blipFill>
        <p:spPr>
          <a:xfrm>
            <a:off x="888999" y="338667"/>
            <a:ext cx="6011334" cy="5519956"/>
          </a:xfrm>
        </p:spPr>
      </p:pic>
    </p:spTree>
    <p:extLst>
      <p:ext uri="{BB962C8B-B14F-4D97-AF65-F5344CB8AC3E}">
        <p14:creationId xmlns:p14="http://schemas.microsoft.com/office/powerpoint/2010/main" val="149353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output</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8" name="Content Placeholder 7">
            <a:extLst>
              <a:ext uri="{FF2B5EF4-FFF2-40B4-BE49-F238E27FC236}">
                <a16:creationId xmlns:a16="http://schemas.microsoft.com/office/drawing/2014/main" id="{8A921FE3-4DD3-465A-0ED3-EF03BA84B1F8}"/>
              </a:ext>
            </a:extLst>
          </p:cNvPr>
          <p:cNvPicPr>
            <a:picLocks noGrp="1" noChangeAspect="1"/>
          </p:cNvPicPr>
          <p:nvPr>
            <p:ph sz="quarter" idx="12"/>
          </p:nvPr>
        </p:nvPicPr>
        <p:blipFill>
          <a:blip r:embed="rId2"/>
          <a:stretch>
            <a:fillRect/>
          </a:stretch>
        </p:blipFill>
        <p:spPr bwMode="auto">
          <a:xfrm>
            <a:off x="5834591" y="358820"/>
            <a:ext cx="5129742" cy="27315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0E12AEE-3571-7949-F8EC-A462E766C6B9}"/>
              </a:ext>
            </a:extLst>
          </p:cNvPr>
          <p:cNvPicPr>
            <a:picLocks noChangeAspect="1"/>
          </p:cNvPicPr>
          <p:nvPr/>
        </p:nvPicPr>
        <p:blipFill>
          <a:blip r:embed="rId3"/>
          <a:stretch>
            <a:fillRect/>
          </a:stretch>
        </p:blipFill>
        <p:spPr>
          <a:xfrm>
            <a:off x="5834592" y="3090334"/>
            <a:ext cx="5129742" cy="3266016"/>
          </a:xfrm>
          <a:prstGeom prst="rect">
            <a:avLst/>
          </a:prstGeom>
        </p:spPr>
      </p:pic>
    </p:spTree>
    <p:extLst>
      <p:ext uri="{BB962C8B-B14F-4D97-AF65-F5344CB8AC3E}">
        <p14:creationId xmlns:p14="http://schemas.microsoft.com/office/powerpoint/2010/main" val="1902424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Index</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en-US" dirty="0"/>
              <a:t>Introduction</a:t>
            </a:r>
          </a:p>
          <a:p>
            <a:r>
              <a:rPr lang="en-US" dirty="0"/>
              <a:t>About Jarvis</a:t>
            </a:r>
          </a:p>
          <a:p>
            <a:r>
              <a:rPr lang="en-US" dirty="0"/>
              <a:t>Libraries used</a:t>
            </a:r>
          </a:p>
          <a:p>
            <a:r>
              <a:rPr lang="en-US" dirty="0"/>
              <a:t>Codes and output</a:t>
            </a:r>
          </a:p>
          <a:p>
            <a:r>
              <a:rPr lang="en-US" dirty="0"/>
              <a:t>Conclusion </a:t>
            </a:r>
          </a:p>
          <a:p>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a:xfrm>
            <a:off x="11201061" y="6356350"/>
            <a:ext cx="716280" cy="365125"/>
          </a:xfrm>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sz="4800" dirty="0">
                <a:solidFill>
                  <a:schemeClr val="bg1"/>
                </a:solidFill>
              </a:rPr>
              <a:t>The power </a:t>
            </a:r>
            <a:br>
              <a:rPr lang="en-US" sz="4800" dirty="0">
                <a:solidFill>
                  <a:schemeClr val="bg1"/>
                </a:solidFill>
              </a:rPr>
            </a:br>
            <a:r>
              <a:rPr lang="en-US" sz="4800" dirty="0">
                <a:solidFill>
                  <a:schemeClr val="bg1"/>
                </a:solidFill>
              </a:rPr>
              <a:t>of J</a:t>
            </a:r>
            <a:r>
              <a:rPr lang="en-US" dirty="0"/>
              <a:t>arvis</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sz="2800" dirty="0"/>
              <a:t>Jarvis is an AI-powered music recommendation bot designed to provide personalized music suggestions based on users' preferences.</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40079" y="3931920"/>
            <a:ext cx="6419088" cy="1389888"/>
          </a:xfrm>
          <a:noFill/>
        </p:spPr>
        <p:txBody>
          <a:bodyPr>
            <a:normAutofit fontScale="55000" lnSpcReduction="20000"/>
          </a:bodyPr>
          <a:lstStyle/>
          <a:p>
            <a:pPr algn="just"/>
            <a:r>
              <a:rPr lang="en-US" dirty="0"/>
              <a:t>1.Natural Language Processing (NLP): Jarvis understands text input.</a:t>
            </a:r>
          </a:p>
          <a:p>
            <a:pPr algn="just"/>
            <a:r>
              <a:rPr lang="en-US" dirty="0"/>
              <a:t>2. Music Database: Access to millions of songs from various genres and artists.</a:t>
            </a:r>
          </a:p>
          <a:p>
            <a:pPr algn="just"/>
            <a:r>
              <a:rPr lang="en-US" dirty="0"/>
              <a:t>3. Personalization: Learns users' preferences and adapts recommendations.</a:t>
            </a:r>
          </a:p>
          <a:p>
            <a:pPr algn="just"/>
            <a:r>
              <a:rPr lang="en-US" dirty="0"/>
              <a:t>4. Discovery Feature: Introduces users to new artists and genres.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sz="3600" dirty="0"/>
              <a:t>Libraries</a:t>
            </a:r>
            <a:r>
              <a:rPr lang="en-US" dirty="0"/>
              <a:t>:</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774192" y="2245487"/>
            <a:ext cx="4864608" cy="3694176"/>
          </a:xfrm>
        </p:spPr>
        <p:txBody>
          <a:bodyPr/>
          <a:lstStyle/>
          <a:p>
            <a:r>
              <a:rPr lang="en-US" dirty="0"/>
              <a:t>The Requests library is the de facto standard for making HTTP requests in Python. It abstracts the complexities of making requests behind a beautiful, simple API so that you can focus on interacting with services and consuming data in your application.</a:t>
            </a: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01334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r>
              <a:rPr lang="en-US" dirty="0" err="1"/>
              <a:t>Textblob</a:t>
            </a:r>
            <a:r>
              <a:rPr lang="en-US" dirty="0"/>
              <a:t> </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
        <p:nvSpPr>
          <p:cNvPr id="4" name="Content Placeholder 10">
            <a:extLst>
              <a:ext uri="{FF2B5EF4-FFF2-40B4-BE49-F238E27FC236}">
                <a16:creationId xmlns:a16="http://schemas.microsoft.com/office/drawing/2014/main" id="{B83B2F5C-D09B-2126-5784-589918E6E1A2}"/>
              </a:ext>
            </a:extLst>
          </p:cNvPr>
          <p:cNvSpPr>
            <a:spLocks noGrp="1"/>
          </p:cNvSpPr>
          <p:nvPr>
            <p:ph sz="quarter" idx="12"/>
          </p:nvPr>
        </p:nvSpPr>
        <p:spPr>
          <a:xfrm>
            <a:off x="933450" y="676275"/>
            <a:ext cx="5162550" cy="5445125"/>
          </a:xfrm>
        </p:spPr>
        <p:txBody>
          <a:bodyPr>
            <a:normAutofit/>
          </a:bodyPr>
          <a:lstStyle/>
          <a:p>
            <a:r>
              <a:rPr lang="en-US" dirty="0" err="1"/>
              <a:t>TextBlob</a:t>
            </a:r>
            <a:r>
              <a:rPr lang="en-US" dirty="0"/>
              <a:t> is a Python library for processing textual data. It provides a simple API for diving into common natural language processing (NLP) tasks such as part-of-speech tagging, noun phrase extraction, sentiment analysis, classification, translation, and more. </a:t>
            </a:r>
            <a:r>
              <a:rPr lang="en-US" dirty="0" err="1"/>
              <a:t>TextBlob</a:t>
            </a:r>
            <a:r>
              <a:rPr lang="en-US" dirty="0"/>
              <a:t> stands on the giant shoulders of NLTK and pattern, and plays nicely with both.</a:t>
            </a:r>
            <a:endParaRPr lang="en-IN" dirty="0"/>
          </a:p>
        </p:txBody>
      </p:sp>
    </p:spTree>
    <p:extLst>
      <p:ext uri="{BB962C8B-B14F-4D97-AF65-F5344CB8AC3E}">
        <p14:creationId xmlns:p14="http://schemas.microsoft.com/office/powerpoint/2010/main" val="51239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557784"/>
            <a:ext cx="6419088" cy="1929384"/>
          </a:xfrm>
        </p:spPr>
        <p:txBody>
          <a:bodyPr/>
          <a:lstStyle/>
          <a:p>
            <a:r>
              <a:rPr lang="en-US" dirty="0" err="1"/>
              <a:t>Pytube</a:t>
            </a:r>
            <a:r>
              <a:rPr lang="en-US" dirty="0"/>
              <a:t> </a:t>
            </a:r>
          </a:p>
        </p:txBody>
      </p:sp>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328416"/>
            <a:ext cx="6419088" cy="2441448"/>
          </a:xfrm>
        </p:spPr>
        <p:txBody>
          <a:bodyPr/>
          <a:lstStyle/>
          <a:p>
            <a:r>
              <a:rPr lang="en-US" dirty="0" err="1"/>
              <a:t>Pytube</a:t>
            </a:r>
            <a:r>
              <a:rPr lang="en-US" dirty="0"/>
              <a:t> is a lightweight, Python library used for downloading videos from YouTube. It provides a simple way to interact with YouTube's video streaming platform and enables downloading videos, audio, and metadata like video titles and descriptions directly from YouTube.</a:t>
            </a: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06942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D44121-A8E9-49A3-B086-E9F578178891}"/>
              </a:ext>
            </a:extLst>
          </p:cNvPr>
          <p:cNvSpPr>
            <a:spLocks noGrp="1"/>
          </p:cNvSpPr>
          <p:nvPr>
            <p:ph sz="quarter" idx="12"/>
          </p:nvPr>
        </p:nvSpPr>
        <p:spPr>
          <a:xfrm>
            <a:off x="932688" y="2770632"/>
            <a:ext cx="2487168" cy="3502152"/>
          </a:xfrm>
        </p:spPr>
        <p:txBody>
          <a:bodyPr/>
          <a:lstStyle/>
          <a:p>
            <a:r>
              <a:rPr lang="en-US" dirty="0"/>
              <a:t>NLTK </a:t>
            </a:r>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sp>
        <p:nvSpPr>
          <p:cNvPr id="8" name="Content Placeholder 7">
            <a:extLst>
              <a:ext uri="{FF2B5EF4-FFF2-40B4-BE49-F238E27FC236}">
                <a16:creationId xmlns:a16="http://schemas.microsoft.com/office/drawing/2014/main" id="{B292F8DD-97CA-129A-9BCE-DCB8DEC0B0AC}"/>
              </a:ext>
            </a:extLst>
          </p:cNvPr>
          <p:cNvSpPr>
            <a:spLocks noGrp="1"/>
          </p:cNvSpPr>
          <p:nvPr>
            <p:ph sz="quarter" idx="13"/>
          </p:nvPr>
        </p:nvSpPr>
        <p:spPr/>
        <p:txBody>
          <a:bodyPr/>
          <a:lstStyle/>
          <a:p>
            <a:r>
              <a:rPr lang="en-US" dirty="0"/>
              <a:t>NLTK (Natural Language Toolkit) is a powerful, open-source Python library used extensively for natural language processing (NLP). It provides a wide range of tools for working with human language data, including tokenization, parsing, classification, stemming, tagging, and more. NLTK is widely used for tasks like text analysis, sentiment analysis, and building language models.</a:t>
            </a:r>
            <a:endParaRPr lang="en-IN" dirty="0"/>
          </a:p>
        </p:txBody>
      </p:sp>
    </p:spTree>
    <p:extLst>
      <p:ext uri="{BB962C8B-B14F-4D97-AF65-F5344CB8AC3E}">
        <p14:creationId xmlns:p14="http://schemas.microsoft.com/office/powerpoint/2010/main" val="89819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6163056" cy="3739896"/>
          </a:xfrm>
        </p:spPr>
        <p:txBody>
          <a:bodyPr/>
          <a:lstStyle/>
          <a:p>
            <a:pPr marL="0" indent="0">
              <a:buNone/>
            </a:pPr>
            <a:r>
              <a:rPr lang="en-US" dirty="0"/>
              <a:t>The </a:t>
            </a:r>
            <a:r>
              <a:rPr lang="en-US" dirty="0" err="1"/>
              <a:t>webbrowser</a:t>
            </a:r>
            <a:r>
              <a:rPr lang="en-US" dirty="0"/>
              <a:t> library in Python is a standard library module that provides a simple way to control and interact with web browsers directly from Python code. This library allows you to open URLs in the default web browser and supports multiple browser types.</a:t>
            </a:r>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r>
              <a:rPr lang="en-US" dirty="0"/>
              <a:t>WEBBROWSER</a:t>
            </a:r>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11748165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{B4FB1DDC-C743-4708-98DD-F67E88C79870}tf56410444_win32</Template>
  <TotalTime>66</TotalTime>
  <Words>883</Words>
  <Application>Microsoft Macintosh PowerPoint</Application>
  <PresentationFormat>Widescreen</PresentationFormat>
  <Paragraphs>129</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Arial</vt:lpstr>
      <vt:lpstr>Baskerville Old Face</vt:lpstr>
      <vt:lpstr>Calibri</vt:lpstr>
      <vt:lpstr>Consolas</vt:lpstr>
      <vt:lpstr>Gill Sans Nova Light</vt:lpstr>
      <vt:lpstr>Custom</vt:lpstr>
      <vt:lpstr>Jarvis-music recommendation bot</vt:lpstr>
      <vt:lpstr>Index</vt:lpstr>
      <vt:lpstr>The power  of Jarvis</vt:lpstr>
      <vt:lpstr>Jarvis is an AI-powered music recommendation bot designed to provide personalized music suggestions based on users' preferences.</vt:lpstr>
      <vt:lpstr>Libraries:</vt:lpstr>
      <vt:lpstr>Textblob </vt:lpstr>
      <vt:lpstr>Pytube </vt:lpstr>
      <vt:lpstr>PowerPoint Presentation</vt:lpstr>
      <vt:lpstr>PowerPoint Presentation</vt:lpstr>
      <vt:lpstr>FLASK</vt:lpstr>
      <vt:lpstr>  </vt:lpstr>
      <vt:lpstr>PowerPoint Presentation</vt:lpstr>
      <vt:lpstr>PowerPoint Presentation</vt:lpstr>
      <vt:lpstr>PowerPoint Presentation</vt:lpstr>
      <vt:lpstr>PowerPoint Presentation</vt:lpstr>
      <vt:lpstr>PowerPoint Presentation</vt:lpstr>
      <vt:lpstr>PowerPoint Presentation</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chiki sharma</dc:creator>
  <cp:lastModifiedBy>BHAVYA (bg1a21)</cp:lastModifiedBy>
  <cp:revision>2</cp:revision>
  <dcterms:created xsi:type="dcterms:W3CDTF">2024-11-10T13:08:50Z</dcterms:created>
  <dcterms:modified xsi:type="dcterms:W3CDTF">2024-11-13T07:51:01Z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